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98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9" r:id="rId40"/>
    <p:sldId id="291" r:id="rId41"/>
    <p:sldId id="292" r:id="rId42"/>
    <p:sldId id="293" r:id="rId43"/>
    <p:sldId id="294" r:id="rId44"/>
    <p:sldId id="295" r:id="rId45"/>
    <p:sldId id="296" r:id="rId46"/>
    <p:sldId id="297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bleStyles" Target="tableStyles.xml"/><Relationship Id="rId5" Type="http://schemas.openxmlformats.org/officeDocument/2006/relationships/slide" Target="slides/slide2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fd26d1ad71e69dce#tid=6908765c7a4d3800093b46b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560400b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对点上分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c5aa479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能力上分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2_1#786dba6ec?vop=1&amp;pid=df4a92d97&amp;color=0,0,0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honoured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（invite）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deliver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speech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ceremony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annual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month.</a:t>
            </a:r>
            <a:endParaRPr lang="en-US" altLang="zh-CN" dirty="0"/>
          </a:p>
        </p:txBody>
      </p:sp>
      <p:sp>
        <p:nvSpPr>
          <p:cNvPr id="3" name="QB_6_AN.23_1#786dba6ec.blank?vop=1&amp;pid=df4a92d97&amp;color=0,0,0&amp;vpa=8&amp;bbb=1"/>
          <p:cNvSpPr/>
          <p:nvPr/>
        </p:nvSpPr>
        <p:spPr>
          <a:xfrm>
            <a:off x="3720560" y="1048512"/>
            <a:ext cx="14239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invited</a:t>
            </a:r>
            <a:endParaRPr lang="en-US" altLang="zh-CN" dirty="0"/>
          </a:p>
        </p:txBody>
      </p:sp>
      <p:sp>
        <p:nvSpPr>
          <p:cNvPr id="4" name="QB_6_AS.24_1#786dba6ec?vop=1&amp;pid=df4a92d97&amp;color=0,0,0&amp;bbb=1&amp;hb=1"/>
          <p:cNvSpPr/>
          <p:nvPr/>
        </p:nvSpPr>
        <p:spPr>
          <a:xfrm>
            <a:off x="832104" y="1908175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句意为：能受邀在将于下个月举办的年度文化节开幕式上发表演讲，我感到无比荣幸。be/feel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honoured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sth为固定短语，意为“做某事感到荣幸”；I和invite之间是逻辑上的被动关系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，应用动词不定式的被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invited。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5_1#534bc9049?vop=1&amp;pid=df4a92d97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doctor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recommended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（form）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habit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diet.</a:t>
            </a:r>
            <a:endParaRPr lang="en-US" altLang="zh-CN" sz="1800" dirty="0"/>
          </a:p>
        </p:txBody>
      </p:sp>
      <p:sp>
        <p:nvSpPr>
          <p:cNvPr id="3" name="QB_6_AN.26_1#534bc9049.blank?vop=1&amp;pid=df4a92d97&amp;color=0,0,0&amp;vpa=9&amp;bbb=1"/>
          <p:cNvSpPr/>
          <p:nvPr/>
        </p:nvSpPr>
        <p:spPr>
          <a:xfrm>
            <a:off x="3618960" y="1024382"/>
            <a:ext cx="9032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forming</a:t>
            </a:r>
            <a:endParaRPr lang="en-US" altLang="zh-CN" dirty="0"/>
          </a:p>
        </p:txBody>
      </p:sp>
      <p:sp>
        <p:nvSpPr>
          <p:cNvPr id="4" name="QB_6_AS.27_1#534bc9049?vop=1&amp;pid=df4a92d97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句意为：医生建议养成良好的饮食习惯。recommend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sth为固定搭配，意为“建议做某事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forming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c5ac6de0?pid=f807e4485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盲填大挑战</a:t>
            </a:r>
            <a:endParaRPr lang="en-US" altLang="zh-CN" sz="2200" dirty="0"/>
          </a:p>
        </p:txBody>
      </p:sp>
      <p:sp>
        <p:nvSpPr>
          <p:cNvPr id="3" name="QB_6_BD.28_1#2dcc46b82?vop=1&amp;pid=1c5ac6de0&amp;color=0,0,0&amp;bbb=1&amp;hb=1"/>
          <p:cNvSpPr/>
          <p:nvPr/>
        </p:nvSpPr>
        <p:spPr>
          <a:xfrm>
            <a:off x="832104" y="14224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imagination.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melodies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age.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（五育并举|美育）</a:t>
            </a:r>
            <a:endParaRPr lang="en-US" altLang="zh-CN" dirty="0"/>
          </a:p>
        </p:txBody>
      </p:sp>
      <p:sp>
        <p:nvSpPr>
          <p:cNvPr id="4" name="QB_6_AN.29_1#2dcc46b82.blank?vop=1&amp;pid=1c5ac6de0&amp;color=0,0,0&amp;vpa=10&amp;bbb=1"/>
          <p:cNvSpPr/>
          <p:nvPr/>
        </p:nvSpPr>
        <p:spPr>
          <a:xfrm>
            <a:off x="3441160" y="1379220"/>
            <a:ext cx="839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beyond</a:t>
            </a:r>
            <a:endParaRPr lang="en-US" altLang="zh-CN" dirty="0"/>
          </a:p>
        </p:txBody>
      </p:sp>
      <p:sp>
        <p:nvSpPr>
          <p:cNvPr id="5" name="QB_6_AS.30_1#2dcc46b82?vop=1&amp;pid=1c5ac6de0&amp;color=0,0,0&amp;bbb=1&amp;hb=1"/>
          <p:cNvSpPr/>
          <p:nvPr/>
        </p:nvSpPr>
        <p:spPr>
          <a:xfrm>
            <a:off x="832104" y="2251075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句意为：他在音乐方面的天赋超出我们的想象。他在很小的时候就能创作优美的旋律。固定短语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beyond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imagination意为“超出某人的想象”。故填beyond。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1_1#60367d9f4?vop=1&amp;pid=1c5ac6de0&amp;color=0,0,0&amp;bt=1&amp;bbb=1&amp;hb=1"/>
          <p:cNvSpPr/>
          <p:nvPr/>
        </p:nvSpPr>
        <p:spPr>
          <a:xfrm>
            <a:off x="832104" y="1078992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humans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high-quality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（时代热点）</a:t>
            </a:r>
            <a:endParaRPr lang="en-US" altLang="zh-CN" dirty="0"/>
          </a:p>
        </p:txBody>
      </p:sp>
      <p:sp>
        <p:nvSpPr>
          <p:cNvPr id="3" name="QB_6_AN.32_1#60367d9f4.blank?vop=1&amp;pid=1c5ac6de0&amp;color=0,0,0&amp;vpa=11&amp;bbb=1"/>
          <p:cNvSpPr/>
          <p:nvPr/>
        </p:nvSpPr>
        <p:spPr>
          <a:xfrm>
            <a:off x="1028160" y="1048512"/>
            <a:ext cx="3571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endParaRPr lang="en-US" altLang="zh-CN" dirty="0"/>
          </a:p>
        </p:txBody>
      </p:sp>
      <p:sp>
        <p:nvSpPr>
          <p:cNvPr id="4" name="QB_6_AS.33_1#60367d9f4?vop=1&amp;pid=1c5ac6de0&amp;color=0,0,0&amp;bbb=1&amp;hb=1"/>
          <p:cNvSpPr/>
          <p:nvPr/>
        </p:nvSpPr>
        <p:spPr>
          <a:xfrm>
            <a:off x="832104" y="190519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句意为：不管怎样，智能家居的设计是为了给人类提供高质量的生活。固定短语in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“不管怎样”。句首单词首字母需大写。故填In。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6f9a6d29?pid=6560400bd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完成句子</a:t>
            </a:r>
            <a:endParaRPr lang="en-US" altLang="zh-CN" sz="2200" dirty="0"/>
          </a:p>
        </p:txBody>
      </p:sp>
      <p:sp>
        <p:nvSpPr>
          <p:cNvPr id="3" name="QB_5_BD.34_1#81d51c903?vop=1&amp;pid=26f9a6d29&amp;color=0,0,0&amp;bbb=1"/>
          <p:cNvSpPr/>
          <p:nvPr/>
        </p:nvSpPr>
        <p:spPr>
          <a:xfrm>
            <a:off x="832104" y="14224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这篇文章很值得一读，老师决定把它推荐给他的学生。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article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students.</a:t>
            </a:r>
            <a:endParaRPr lang="en-US" altLang="zh-CN" sz="1800" dirty="0"/>
          </a:p>
        </p:txBody>
      </p:sp>
      <p:sp>
        <p:nvSpPr>
          <p:cNvPr id="4" name="QB_5_AN.35_1#81d51c903.blank?vop=1&amp;pid=26f9a6d29&amp;color=0,0,0&amp;vpa=12&amp;bbb=1"/>
          <p:cNvSpPr/>
          <p:nvPr/>
        </p:nvSpPr>
        <p:spPr>
          <a:xfrm>
            <a:off x="6946360" y="1790065"/>
            <a:ext cx="1246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recommend</a:t>
            </a:r>
            <a:endParaRPr lang="en-US" altLang="zh-CN" dirty="0"/>
          </a:p>
        </p:txBody>
      </p:sp>
      <p:sp>
        <p:nvSpPr>
          <p:cNvPr id="5" name="QB_5_AN.36_1#81d51c903.blank?vop=1&amp;pid=26f9a6d29&amp;color=0,0,0&amp;vpa=13&amp;bbb=1"/>
          <p:cNvSpPr/>
          <p:nvPr/>
        </p:nvSpPr>
        <p:spPr>
          <a:xfrm>
            <a:off x="8343360" y="1790065"/>
            <a:ext cx="2936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endParaRPr lang="en-US" altLang="zh-CN" dirty="0"/>
          </a:p>
        </p:txBody>
      </p:sp>
      <p:sp>
        <p:nvSpPr>
          <p:cNvPr id="6" name="QB_5_AN.37_1#81d51c903.blank?vop=1&amp;pid=26f9a6d29&amp;color=0,0,0&amp;vpa=14&amp;bbb=1"/>
          <p:cNvSpPr/>
          <p:nvPr/>
        </p:nvSpPr>
        <p:spPr>
          <a:xfrm>
            <a:off x="8775160" y="1790065"/>
            <a:ext cx="344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8_1#e4f4f1ff0?vop=1&amp;pid=26f9a6d29&amp;color=0,0,0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黄山的壮丽景色无法用语言形容，其给我留下了深刻的印象。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Huangshan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impression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me.</a:t>
            </a:r>
            <a:endParaRPr lang="en-US" altLang="zh-CN" dirty="0"/>
          </a:p>
        </p:txBody>
      </p:sp>
      <p:sp>
        <p:nvSpPr>
          <p:cNvPr id="3" name="QB_5_AN.39_1#e4f4f1ff0.blank?vop=1&amp;pid=26f9a6d29&amp;color=0,0,0&amp;vpa=15&amp;bbb=1"/>
          <p:cNvSpPr/>
          <p:nvPr/>
        </p:nvSpPr>
        <p:spPr>
          <a:xfrm>
            <a:off x="5155660" y="1455920"/>
            <a:ext cx="839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beyond</a:t>
            </a:r>
            <a:endParaRPr lang="en-US" altLang="zh-CN" dirty="0"/>
          </a:p>
        </p:txBody>
      </p:sp>
      <p:sp>
        <p:nvSpPr>
          <p:cNvPr id="4" name="QB_5_AN.40_1#e4f4f1ff0.blank?vop=1&amp;pid=26f9a6d29&amp;color=0,0,0&amp;vpa=16&amp;bbb=1"/>
          <p:cNvSpPr/>
          <p:nvPr/>
        </p:nvSpPr>
        <p:spPr>
          <a:xfrm>
            <a:off x="6158960" y="1455920"/>
            <a:ext cx="18049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description/words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1_1#450910578?vop=1&amp;pid=26f9a6d29&amp;color=0,0,0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吉姆建议会议上讨论的那个项目立刻执行。（carry）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recommend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discussed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once.</a:t>
            </a:r>
            <a:endParaRPr lang="en-US" altLang="zh-CN" sz="1800" dirty="0"/>
          </a:p>
        </p:txBody>
      </p:sp>
      <p:sp>
        <p:nvSpPr>
          <p:cNvPr id="3" name="QB_5_AN.42_1#450910578.blank?vop=1&amp;pid=26f9a6d29&amp;color=0,0,0&amp;vpa=17&amp;bbb=1"/>
          <p:cNvSpPr/>
          <p:nvPr/>
        </p:nvSpPr>
        <p:spPr>
          <a:xfrm>
            <a:off x="6603460" y="1447665"/>
            <a:ext cx="3825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endParaRPr lang="en-US" altLang="zh-CN" dirty="0"/>
          </a:p>
        </p:txBody>
      </p:sp>
      <p:sp>
        <p:nvSpPr>
          <p:cNvPr id="4" name="QB_5_AN.43_1#450910578.blank?vop=1&amp;pid=26f9a6d29&amp;color=0,0,0&amp;vpa=18&amp;bbb=1"/>
          <p:cNvSpPr/>
          <p:nvPr/>
        </p:nvSpPr>
        <p:spPr>
          <a:xfrm>
            <a:off x="7136860" y="1447665"/>
            <a:ext cx="8016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carried</a:t>
            </a:r>
            <a:endParaRPr lang="en-US" altLang="zh-CN" dirty="0"/>
          </a:p>
        </p:txBody>
      </p:sp>
      <p:sp>
        <p:nvSpPr>
          <p:cNvPr id="5" name="QB_5_AN.44_1#450910578.blank?vop=1&amp;pid=26f9a6d29&amp;color=0,0,0&amp;vpa=19&amp;bbb=1"/>
          <p:cNvSpPr/>
          <p:nvPr/>
        </p:nvSpPr>
        <p:spPr>
          <a:xfrm>
            <a:off x="8051260" y="1447665"/>
            <a:ext cx="458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out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5_1#f165264d7?vop=1&amp;pid=26f9a6d29&amp;color=0,0,0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在等待面试时，我阅读了张贴在接待区墙上的规章制度。（状语从句的省略）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interview,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regulations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walls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reception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area.</a:t>
            </a:r>
            <a:endParaRPr lang="en-US" altLang="zh-CN" dirty="0"/>
          </a:p>
        </p:txBody>
      </p:sp>
      <p:sp>
        <p:nvSpPr>
          <p:cNvPr id="3" name="QB_5_AN.46_1#f165264d7.blank?vop=1&amp;pid=26f9a6d29&amp;color=0,0,0&amp;vpa=20&amp;bbb=1"/>
          <p:cNvSpPr/>
          <p:nvPr/>
        </p:nvSpPr>
        <p:spPr>
          <a:xfrm>
            <a:off x="824960" y="1468620"/>
            <a:ext cx="13350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While/When</a:t>
            </a:r>
            <a:endParaRPr lang="en-US" altLang="zh-CN" dirty="0"/>
          </a:p>
        </p:txBody>
      </p:sp>
      <p:sp>
        <p:nvSpPr>
          <p:cNvPr id="4" name="QB_5_AN.47_1#f165264d7.blank?vop=1&amp;pid=26f9a6d29&amp;color=0,0,0&amp;vpa=21&amp;bbb=1"/>
          <p:cNvSpPr/>
          <p:nvPr/>
        </p:nvSpPr>
        <p:spPr>
          <a:xfrm>
            <a:off x="2323560" y="1455920"/>
            <a:ext cx="8524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waiting</a:t>
            </a:r>
            <a:endParaRPr lang="en-US" altLang="zh-CN" dirty="0"/>
          </a:p>
        </p:txBody>
      </p:sp>
      <p:sp>
        <p:nvSpPr>
          <p:cNvPr id="5" name="QB_5_AN.48_1#f165264d7.blank?vop=1&amp;pid=26f9a6d29&amp;color=0,0,0&amp;vpa=22&amp;bbb=1"/>
          <p:cNvSpPr/>
          <p:nvPr/>
        </p:nvSpPr>
        <p:spPr>
          <a:xfrm>
            <a:off x="3339560" y="1468620"/>
            <a:ext cx="4333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9_1#ef501a3a5?vop=1&amp;pid=26f9a6d29&amp;color=0,0,0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如果不仔细筹划，实验可能会失败，从而使所有努力都白费。（状语从句的省略）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carefully,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useless.</a:t>
            </a:r>
            <a:endParaRPr lang="en-US" altLang="zh-CN" sz="1800" dirty="0"/>
          </a:p>
        </p:txBody>
      </p:sp>
      <p:sp>
        <p:nvSpPr>
          <p:cNvPr id="3" name="QB_5_AN.50_1#ef501a3a5.blank?vop=1&amp;pid=26f9a6d29&amp;color=0,0,0&amp;vpa=23&amp;bbb=1"/>
          <p:cNvSpPr/>
          <p:nvPr/>
        </p:nvSpPr>
        <p:spPr>
          <a:xfrm>
            <a:off x="812260" y="1447665"/>
            <a:ext cx="788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Unless</a:t>
            </a:r>
            <a:endParaRPr lang="en-US" altLang="zh-CN" dirty="0"/>
          </a:p>
        </p:txBody>
      </p:sp>
      <p:sp>
        <p:nvSpPr>
          <p:cNvPr id="4" name="QB_5_AN.51_1#ef501a3a5.blank?vop=1&amp;pid=26f9a6d29&amp;color=0,0,0&amp;vpa=24&amp;bbb=1"/>
          <p:cNvSpPr/>
          <p:nvPr/>
        </p:nvSpPr>
        <p:spPr>
          <a:xfrm>
            <a:off x="1739360" y="1434965"/>
            <a:ext cx="8905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planned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c8d5a224?pid=1c5aa479e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完形填空</a:t>
            </a:r>
            <a:endParaRPr lang="en-US" altLang="zh-CN" sz="2200" dirty="0"/>
          </a:p>
        </p:txBody>
      </p:sp>
      <p:sp>
        <p:nvSpPr>
          <p:cNvPr id="3" name="QM_5_BD.52_1#eb87dd70b?vop=1&amp;pid=9c8d5a224&amp;color=0,0,0&amp;bbb=1&amp;hb=1"/>
          <p:cNvSpPr/>
          <p:nvPr/>
        </p:nvSpPr>
        <p:spPr>
          <a:xfrm>
            <a:off x="832104" y="1422400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体裁：记叙文 | 主题：重新学习法语 | 词数：约369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河南新乡市一中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月考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fluent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demanding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job,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married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a（n）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French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pointless.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abilities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decline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50th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birthday,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French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belonged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introductory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surprised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French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third,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fourth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fifth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impossibly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course.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myself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learner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f19fc350.fixed?pid=943da86ea&amp;color=165,74,15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Lesson</a:t>
            </a:r>
            <a:r>
              <a:rPr lang="en-US" altLang="zh-CN" sz="5400" b="1" i="0" dirty="0">
                <a:solidFill>
                  <a:srgbClr val="A54A97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5400" dirty="0"/>
          </a:p>
        </p:txBody>
      </p:sp>
      <p:sp>
        <p:nvSpPr>
          <p:cNvPr id="3" name="C_2_BD#4f19fc350.fixed?pid=943da86ea&amp;color=255,255,255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Language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Learning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Tips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2_1#eb87dd70b?vop=1&amp;pid=9c8d5a224&amp;color=0,0,0&amp;bbb=1&amp;hb=1"/>
          <p:cNvSpPr/>
          <p:nvPr/>
        </p:nvSpPr>
        <p:spPr>
          <a:xfrm>
            <a:off x="832104" y="1080000"/>
            <a:ext cx="10533888" cy="4127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vocabulary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slowly.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structures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listen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French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90%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novel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conversation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doesn't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beyond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grammar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vocabulary.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inspirational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corners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France,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renewed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viewpoint.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But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I've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</a:t>
            </a:r>
            <a:endParaRPr lang="en-US" altLang="zh-CN" dirty="0"/>
          </a:p>
        </p:txBody>
      </p:sp>
      <p:sp>
        <p:nvSpPr>
          <p:cNvPr id="3" name="QM_5_EX.53_1#eb87dd70b?vop=1&amp;pid=9c8d5a224&amp;color=0,0,0&amp;bbb=1"/>
          <p:cNvSpPr/>
          <p:nvPr/>
        </p:nvSpPr>
        <p:spPr>
          <a:xfrm>
            <a:off x="832104" y="514858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文章主要讲述了作者重新学习法语的经历及从中获得的人生感悟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4_1#59e4174b9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chose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escaped</a:t>
            </a:r>
            <a:endParaRPr lang="en-US" altLang="zh-CN" sz="1800" dirty="0"/>
          </a:p>
        </p:txBody>
      </p:sp>
      <p:sp>
        <p:nvSpPr>
          <p:cNvPr id="3" name="QC_6_AN.55_1#59e4174b9.bracket?vop=1&amp;pid=eb87dd70b&amp;color=0,0,0&amp;vpa=25"/>
          <p:cNvSpPr/>
          <p:nvPr/>
        </p:nvSpPr>
        <p:spPr>
          <a:xfrm>
            <a:off x="12440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56_1#59e4174b9?vop=1&amp;pid=eb87dd70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根据前文married可知，设空处是指抚养孩子。find意为“发现”；raise意为“抚养”；choose意为“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选择”；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escape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意为“逃脱”。故选B项。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7_1#2540c6578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</a:t>
            </a:r>
            <a:endParaRPr lang="en-US" altLang="zh-CN" sz="1800" dirty="0"/>
          </a:p>
        </p:txBody>
      </p:sp>
      <p:sp>
        <p:nvSpPr>
          <p:cNvPr id="3" name="QC_6_AN.58_1#2540c6578.bracket?vop=1&amp;pid=eb87dd70b&amp;color=0,0,0&amp;vpa=26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59_1#2540c6578?vop=1&amp;pid=eb87dd70b&amp;color=0,0,0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根据后文keep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French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school可知，作者努力记住自己学过的法语。make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sth为固定短语，意为“努力做某事”。故选D项。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0_1#077bde4a8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</a:t>
            </a:r>
            <a:endParaRPr lang="en-US" altLang="zh-CN" sz="1800" dirty="0"/>
          </a:p>
        </p:txBody>
      </p:sp>
      <p:sp>
        <p:nvSpPr>
          <p:cNvPr id="3" name="QC_6_AN.61_1#077bde4a8.bracket?vop=1&amp;pid=eb87dd70b&amp;color=0,0,0&amp;vpa=27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62_1#077bde4a8?vop=1&amp;pid=eb87dd70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，设空处指学习新语言的能力随着年龄的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增长而下降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3_1#4a995afc5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endParaRPr lang="en-US" altLang="zh-CN" sz="1800" dirty="0"/>
          </a:p>
        </p:txBody>
      </p:sp>
      <p:sp>
        <p:nvSpPr>
          <p:cNvPr id="3" name="QC_6_AN.64_1#4a995afc5.bracket?vop=1&amp;pid=eb87dd70b&amp;color=0,0,0&amp;vpa=28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65_1#4a995afc5?vop=1&amp;pid=eb87dd70b&amp;color=0,0,0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根据后文French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classes可知，设空处是说报名参加法语课程。get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for意为“为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做好准备”；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with意为“继续做”；sign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for意为“报名参加”；fall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with意为“爱上”。故选C项。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6_1#3c66ed15f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level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position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attempt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</a:t>
            </a:r>
            <a:endParaRPr lang="en-US" altLang="zh-CN" sz="1800" dirty="0"/>
          </a:p>
        </p:txBody>
      </p:sp>
      <p:sp>
        <p:nvSpPr>
          <p:cNvPr id="3" name="QC_6_AN.67_1#3c66ed15f.bracket?vop=1&amp;pid=eb87dd70b&amp;color=0,0,0&amp;vpa=29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68_1#3c66ed15f?vop=1&amp;pid=eb87dd70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belonged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，设空处指作者经过测试后被分配到的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法语学习级别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9_1#2afe133ef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agreement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belief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news</a:t>
            </a:r>
            <a:endParaRPr lang="en-US" altLang="zh-CN" sz="1800" dirty="0"/>
          </a:p>
        </p:txBody>
      </p:sp>
      <p:sp>
        <p:nvSpPr>
          <p:cNvPr id="3" name="QC_6_AN.70_1#2afe133ef.bracket?vop=1&amp;pid=eb87dd70b&amp;color=0,0,0&amp;vpa=30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71_1#2afe133ef?vop=1&amp;pid=eb87dd70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根据后文there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course可知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，设空处指作者之前的一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个观念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。agreement意为“同意”；research意为“研究”；belief意为“看法”；news意为“消息”。故选C项。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72_1#e20dcba49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clumsy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confident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</a:t>
            </a:r>
            <a:endParaRPr lang="en-US" altLang="zh-CN" sz="1800" dirty="0"/>
          </a:p>
        </p:txBody>
      </p:sp>
      <p:sp>
        <p:nvSpPr>
          <p:cNvPr id="3" name="QC_6_AN.73_1#e20dcba49.bracket?vop=1&amp;pid=eb87dd70b&amp;color=0,0,0&amp;vpa=3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74_1#e20dcba49?vop=1&amp;pid=eb87dd70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根据后文that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case及rather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slowly可知，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设空处是指作者曾经认为自己学习语言很快，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但现在已不再是这样的情况了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75_1#0a3ead62d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absorbed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overcame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recognised</a:t>
            </a:r>
            <a:endParaRPr lang="en-US" altLang="zh-CN" sz="1800" dirty="0"/>
          </a:p>
        </p:txBody>
      </p:sp>
      <p:sp>
        <p:nvSpPr>
          <p:cNvPr id="3" name="QC_6_AN.76_1#0a3ead62d.bracket?vop=1&amp;pid=eb87dd70b&amp;color=0,0,0&amp;vpa=32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77_1#0a3ead62d?vop=1&amp;pid=eb87dd70b&amp;color=0,0,0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case及后文rather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slowly可知，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作者在学习过程中掌握新词汇相当慢。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absorb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意为“掌握”；overcome意为“克服”；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create意为“创造”；recognise意为“认出”。故选A项。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78_1#2e751a068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slip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endParaRPr lang="en-US" altLang="zh-CN" sz="1800" dirty="0"/>
          </a:p>
        </p:txBody>
      </p:sp>
      <p:sp>
        <p:nvSpPr>
          <p:cNvPr id="3" name="QC_6_AN.79_1#2e751a068.bracket?vop=1&amp;pid=eb87dd70b&amp;color=0,0,0&amp;vpa=33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80_1#2e751a068?vop=1&amp;pid=eb87dd70b&amp;color=0,0,0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根据后文“I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structures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，设空处表示知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“溜走了”，即被遗忘了。go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down意为“下降”；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off意为“奏效”；slip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away意为“消失；溜走”；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意为“加强”。故选C项。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807e4485?pid=6560400bd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单句填空</a:t>
            </a:r>
            <a:endParaRPr lang="en-US" altLang="zh-CN" sz="2200" dirty="0"/>
          </a:p>
        </p:txBody>
      </p:sp>
      <p:sp>
        <p:nvSpPr>
          <p:cNvPr id="3" name="C_5_BD#52e144c8d?pid=f807e4485&amp;color=0,160,175&amp;bbb=1"/>
          <p:cNvSpPr/>
          <p:nvPr/>
        </p:nvSpPr>
        <p:spPr>
          <a:xfrm>
            <a:off x="832104" y="1464373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词汇变形记</a:t>
            </a:r>
            <a:endParaRPr lang="en-US" altLang="zh-CN" sz="2200" dirty="0"/>
          </a:p>
        </p:txBody>
      </p:sp>
      <p:sp>
        <p:nvSpPr>
          <p:cNvPr id="4" name="QB_6_BD.1_1#912f83d8a?vop=1&amp;pid=52e144c8d&amp;color=0,0,0&amp;bbb=1&amp;hb=1"/>
          <p:cNvSpPr/>
          <p:nvPr/>
        </p:nvSpPr>
        <p:spPr>
          <a:xfrm>
            <a:off x="832104" y="18034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（classic）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Pride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Prejudice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cultures.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「小作文·人与社会之文学艺术」</a:t>
            </a:r>
            <a:endParaRPr lang="en-US" altLang="zh-CN" dirty="0"/>
          </a:p>
        </p:txBody>
      </p:sp>
      <p:sp>
        <p:nvSpPr>
          <p:cNvPr id="5" name="QB_6_AN.2_1#912f83d8a.blank?vop=1&amp;pid=52e144c8d&amp;color=0,0,0&amp;vpa=1&amp;bbb=1"/>
          <p:cNvSpPr/>
          <p:nvPr/>
        </p:nvSpPr>
        <p:spPr>
          <a:xfrm>
            <a:off x="1942560" y="1772920"/>
            <a:ext cx="8651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classics</a:t>
            </a:r>
            <a:endParaRPr lang="en-US" altLang="zh-CN" dirty="0"/>
          </a:p>
        </p:txBody>
      </p:sp>
      <p:sp>
        <p:nvSpPr>
          <p:cNvPr id="6" name="QB_6_AS.3_1#912f83d8a?vop=1&amp;pid=52e144c8d&amp;color=0,0,0&amp;bbb=1&amp;hb=1"/>
          <p:cNvSpPr/>
          <p:nvPr/>
        </p:nvSpPr>
        <p:spPr>
          <a:xfrm>
            <a:off x="832104" y="2632075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句意为：阅读像《傲慢与偏见》这样的经典作品有助于提升我们的英语语感，了解不同的文化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。根据空后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like和语境可知，设空处应用名词的复数形式作Reading的宾语。故填classics。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81_1#a3906ae5b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recite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guess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</a:t>
            </a:r>
            <a:endParaRPr lang="en-US" altLang="zh-CN" sz="1800" dirty="0"/>
          </a:p>
        </p:txBody>
      </p:sp>
      <p:sp>
        <p:nvSpPr>
          <p:cNvPr id="3" name="QC_6_AN.82_1#a3906ae5b.bracket?vop=1&amp;pid=eb87dd70b&amp;color=0,0,0&amp;vpa=34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83_1#a3906ae5b?vop=1&amp;pid=eb87dd70b&amp;color=0,0,0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listen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French可知，设空处是指作者可以听法语新闻，第一次就能理解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90%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的内容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。understand意为“理解”；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recite意为“背诵”；guess意为“猜测”；hear意为“听到”。故选A项。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84_1#931c418ee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chance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trick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courage</a:t>
            </a:r>
            <a:endParaRPr lang="en-US" altLang="zh-CN" sz="1800" dirty="0"/>
          </a:p>
        </p:txBody>
      </p:sp>
      <p:sp>
        <p:nvSpPr>
          <p:cNvPr id="3" name="QC_6_AN.85_1#931c418ee.bracket?vop=1&amp;pid=eb87dd70b&amp;color=0,0,0&amp;vpa=35"/>
          <p:cNvSpPr/>
          <p:nvPr/>
        </p:nvSpPr>
        <p:spPr>
          <a:xfrm>
            <a:off x="1349851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86_1#931c418ee?vop=1&amp;pid=eb87dd70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根据后文make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，设空处是指为了学习新事物他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们有勇气出丑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。chance意为“机会”；trick意为“诡计”；desire意为“欲望”；courage意为“勇气”。故选D项。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87_1#1bb4ed676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faded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stopped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presented</a:t>
            </a:r>
            <a:endParaRPr lang="en-US" altLang="zh-CN" sz="1800" dirty="0"/>
          </a:p>
        </p:txBody>
      </p:sp>
      <p:sp>
        <p:nvSpPr>
          <p:cNvPr id="3" name="QC_6_AN.88_1#1bb4ed676.bracket?vop=1&amp;pid=eb87dd70b&amp;color=0,0,0&amp;vpa=36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89_1#1bb4ed676?vop=1&amp;pid=eb87dd70b&amp;color=0,0,0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根据前文Listening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news及后文to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France可知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，设空处是指作者收听向法国人民播报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的新闻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，即呈现给法国人民的新闻。fade意为“使褪色”；stop意为“使停止”；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return意为“归还”；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present意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“呈现”。故选D项。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0_1#09d173220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completely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equally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roughly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slightly</a:t>
            </a:r>
            <a:endParaRPr lang="en-US" altLang="zh-CN" sz="1800" dirty="0"/>
          </a:p>
        </p:txBody>
      </p:sp>
      <p:sp>
        <p:nvSpPr>
          <p:cNvPr id="3" name="QC_6_AN.91_1#09d173220.bracket?vop=1&amp;pid=eb87dd70b&amp;color=0,0,0&amp;vpa=37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92_1#09d173220?vop=1&amp;pid=eb87dd70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renewed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thinking可知，作者意识到从另一角度看，事物可以完全不同。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completely意为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完全地”；equally意为“平等地”；roughly意为“粗略地”；slightly意为“稍微”。故选A项。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3_1#48bbbc29e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endParaRPr lang="en-US" altLang="zh-CN" sz="1800" dirty="0"/>
          </a:p>
        </p:txBody>
      </p:sp>
      <p:sp>
        <p:nvSpPr>
          <p:cNvPr id="3" name="QC_6_AN.94_1#48bbbc29e.bracket?vop=1&amp;pid=eb87dd70b&amp;color=0,0,0&amp;vpa=38"/>
          <p:cNvSpPr/>
          <p:nvPr/>
        </p:nvSpPr>
        <p:spPr>
          <a:xfrm>
            <a:off x="13583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95_1#48bbbc29e?vop=1&amp;pid=eb87dd70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renewed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viewpoint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设空处强调语言不仅是词汇的组合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，还是一种思考方式。设空处为原词复现。故选B项。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6_1#2a8dbb7fb.choices?vop=1&amp;pid=eb87dd70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455670" algn="l"/>
                <a:tab pos="5666740" algn="l"/>
                <a:tab pos="80429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slow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impossible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inconvenient</a:t>
            </a:r>
            <a:endParaRPr lang="en-US" altLang="zh-CN" sz="1800" dirty="0"/>
          </a:p>
        </p:txBody>
      </p:sp>
      <p:sp>
        <p:nvSpPr>
          <p:cNvPr id="3" name="QC_6_AN.97_1#2a8dbb7fb.bracket?vop=1&amp;pid=eb87dd70b&amp;color=0,0,0&amp;vpa=39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98_1#2a8dbb7fb?vop=1&amp;pid=eb87dd70b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根据全文主旨及第二段中的just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50th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birthday和后文to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，作者想表达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的是学习新事物永远不会太晚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63a07f25?pid=1c5aa479e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七选五</a:t>
            </a:r>
            <a:endParaRPr lang="en-US" altLang="zh-CN" sz="2200" dirty="0"/>
          </a:p>
        </p:txBody>
      </p:sp>
      <p:sp>
        <p:nvSpPr>
          <p:cNvPr id="3" name="QM_5_BD.99_1#e76958e93?vop=1&amp;pid=a63a07f25&amp;color=0,0,0&amp;bbb=1&amp;hb=1"/>
          <p:cNvSpPr/>
          <p:nvPr/>
        </p:nvSpPr>
        <p:spPr>
          <a:xfrm>
            <a:off x="832104" y="1422400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主题：外语方言 | 词数：约292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广东佛山市南海区石门中学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月考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point,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speakers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questioning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abilities.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（俚语）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familiar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welcome!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levelled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technicalities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exceptions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practical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takeaway.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Singapore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hyper-regional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English.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notice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pronunciation.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shift,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accent,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  <p:sp>
        <p:nvSpPr>
          <p:cNvPr id="4" name="QM_5_AN.100_1#e76958e93.blank?vop=1&amp;pid=a63a07f25&amp;color=0,0,0&amp;vpa=40"/>
          <p:cNvSpPr/>
          <p:nvPr/>
        </p:nvSpPr>
        <p:spPr>
          <a:xfrm>
            <a:off x="6889115" y="2192020"/>
            <a:ext cx="586105" cy="4241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5" name="QM_5_AN.101_1#e76958e93.blank?vop=1&amp;pid=a63a07f25&amp;color=0,0,0&amp;vpa=41"/>
          <p:cNvSpPr/>
          <p:nvPr/>
        </p:nvSpPr>
        <p:spPr>
          <a:xfrm>
            <a:off x="1606010" y="4325620"/>
            <a:ext cx="2936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dirty="0"/>
          </a:p>
        </p:txBody>
      </p:sp>
      <p:sp>
        <p:nvSpPr>
          <p:cNvPr id="6" name="QM_5_AN.102_1#e76958e93.blank?vop=1&amp;pid=a63a07f25&amp;color=0,0,0&amp;vpa=42"/>
          <p:cNvSpPr/>
          <p:nvPr/>
        </p:nvSpPr>
        <p:spPr>
          <a:xfrm>
            <a:off x="6889210" y="5582920"/>
            <a:ext cx="331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99_1#e76958e93?vop=1&amp;pid=a63a07f25&amp;color=0,0,0&amp;bbb=1&amp;hb=1"/>
          <p:cNvSpPr/>
          <p:nvPr/>
        </p:nvSpPr>
        <p:spPr>
          <a:xfrm>
            <a:off x="832104" y="1080000"/>
            <a:ext cx="10533888" cy="4127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identify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conversations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comfortable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adapting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Studies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primarily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speak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hyper-aware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differences,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result.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requires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nuances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（细微差别）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speakers.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short: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incredible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process.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grasp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fundamentals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“standard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context.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Movies,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fantastic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pick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dialectical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nuances.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</a:t>
            </a:r>
            <a:endParaRPr lang="en-US" altLang="zh-CN" dirty="0"/>
          </a:p>
        </p:txBody>
      </p:sp>
      <p:sp>
        <p:nvSpPr>
          <p:cNvPr id="3" name="QM_5_AN.103_1#e76958e93.blank?vop=1&amp;pid=a63a07f25&amp;color=0,0,0&amp;vpa=43"/>
          <p:cNvSpPr/>
          <p:nvPr/>
        </p:nvSpPr>
        <p:spPr>
          <a:xfrm>
            <a:off x="7632160" y="2306820"/>
            <a:ext cx="3063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dirty="0"/>
          </a:p>
        </p:txBody>
      </p:sp>
      <p:sp>
        <p:nvSpPr>
          <p:cNvPr id="4" name="QM_5_AN.104_1#e76958e93.blank?vop=1&amp;pid=a63a07f25&amp;color=0,0,0&amp;vpa=44"/>
          <p:cNvSpPr/>
          <p:nvPr/>
        </p:nvSpPr>
        <p:spPr>
          <a:xfrm>
            <a:off x="7912575" y="4402320"/>
            <a:ext cx="331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05_1#e76958e93?vop=1&amp;pid=a63a07f25&amp;color=0,0,0&amp;bt=1&amp;bbb=1"/>
          <p:cNvSpPr/>
          <p:nvPr/>
        </p:nvSpPr>
        <p:spPr>
          <a:xfrm>
            <a:off x="832104" y="1078992"/>
            <a:ext cx="10533888" cy="2870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 Then,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enlarge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exposure.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There're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varieties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English.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Dialects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connections.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Dialects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geographical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boundaries.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shifting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accents.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</a:t>
            </a:r>
            <a:endParaRPr lang="en-US" altLang="zh-CN" sz="1800" dirty="0"/>
          </a:p>
        </p:txBody>
      </p:sp>
      <p:sp>
        <p:nvSpPr>
          <p:cNvPr id="3" name="QM_5_EX.106_1#e76958e93?vop=1&amp;pid=a63a07f25&amp;color=0,0,0&amp;bbb=1"/>
          <p:cNvSpPr/>
          <p:nvPr/>
        </p:nvSpPr>
        <p:spPr>
          <a:xfrm>
            <a:off x="832104" y="391668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文章主要介绍了外语方言的特点与学习方法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7_1#2629bf450?vop=1&amp;pid=e76958e93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108_1#2629bf450.blank?vop=1&amp;pid=e76958e93&amp;color=0,0,0&amp;vpa=45"/>
          <p:cNvSpPr/>
          <p:nvPr/>
        </p:nvSpPr>
        <p:spPr>
          <a:xfrm>
            <a:off x="1053560" y="10370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B_6_AS.109_1#2629bf450?vop=1&amp;pid=e76958e93&amp;color=0,0,0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上文“Learn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point,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speakers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questioning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abilities.”说明母语使用者会让你质疑自己的语言能力。C项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（他们的口音怎么听起来这么不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?）和下文“And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using?”（他们用的是什么俚语?）构成并列关系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，用两个问题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说明前面的观点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_1#eb1aee9c7?vop=1&amp;pid=52e144c8d&amp;color=0,0,0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广东广州三校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期中联考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instruments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mysterious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（familiar）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surprisingly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lifetime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enjoyment.</a:t>
            </a:r>
            <a:endParaRPr lang="en-US" altLang="zh-CN" dirty="0"/>
          </a:p>
        </p:txBody>
      </p:sp>
      <p:sp>
        <p:nvSpPr>
          <p:cNvPr id="3" name="QB_6_AN.5_1#eb1aee9c7.blank?vop=1&amp;pid=52e144c8d&amp;color=0,0,0&amp;vpa=2&amp;bbb=1"/>
          <p:cNvSpPr/>
          <p:nvPr/>
        </p:nvSpPr>
        <p:spPr>
          <a:xfrm>
            <a:off x="9725660" y="1048385"/>
            <a:ext cx="1105535" cy="3733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unfamiliar</a:t>
            </a:r>
            <a:endParaRPr lang="en-US" altLang="zh-CN" dirty="0"/>
          </a:p>
        </p:txBody>
      </p:sp>
      <p:sp>
        <p:nvSpPr>
          <p:cNvPr id="4" name="QB_6_AS.6_1#eb1aee9c7?vop=1&amp;pid=52e144c8d&amp;color=0,0,0&amp;bbb=1&amp;hb=1"/>
          <p:cNvSpPr/>
          <p:nvPr/>
        </p:nvSpPr>
        <p:spPr>
          <a:xfrm>
            <a:off x="832104" y="1908175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句意为：尽管这些乐器对一些人来说可能显得神秘而陌生，但令人惊讶的是，它们并不难学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，并且可以带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来一生的乐趣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。设空处应用形容词，与mysterious并列作表语，且根据句意可知，此处表示“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不熟悉的”，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unfamiliar。故填unfamiliar。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0_1#fd7209e98?vop=1&amp;pid=e76958e93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111_1#fd7209e98.blank?vop=1&amp;pid=e76958e93&amp;color=0,0,0&amp;vpa=46"/>
          <p:cNvSpPr/>
          <p:nvPr/>
        </p:nvSpPr>
        <p:spPr>
          <a:xfrm>
            <a:off x="1066260" y="1037082"/>
            <a:ext cx="2936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dirty="0"/>
          </a:p>
        </p:txBody>
      </p:sp>
      <p:sp>
        <p:nvSpPr>
          <p:cNvPr id="4" name="QB_6_AS.112_1#fd7209e98?vop=1&amp;pid=e76958e93&amp;color=0,0,0&amp;bbb=1&amp;hb=1"/>
          <p:cNvSpPr/>
          <p:nvPr/>
        </p:nvSpPr>
        <p:spPr>
          <a:xfrm>
            <a:off x="832104" y="1490980"/>
            <a:ext cx="10533888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下文“We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Singapore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hyper-regional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English.”说明英语在美国、英国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、新加坡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等不同地域有所变化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，并且还提到新加坡英语是非常有地域特征的英语方言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，由此可知本段主要谈论方言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和地域的关系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。F项（方言往往与地理界限紧密相连）适合作为本段的主旨句，起到统领全段的作用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3_1#2a5394dd2?vop=1&amp;pid=e76958e93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114_1#2a5394dd2.blank?vop=1&amp;pid=e76958e93&amp;color=0,0,0&amp;vpa=47"/>
          <p:cNvSpPr/>
          <p:nvPr/>
        </p:nvSpPr>
        <p:spPr>
          <a:xfrm>
            <a:off x="1040860" y="10370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B_6_AS.115_1#2a5394dd2?vop=1&amp;pid=e76958e93&amp;color=0,0,0&amp;bbb=1&amp;hb=1"/>
          <p:cNvSpPr/>
          <p:nvPr/>
        </p:nvSpPr>
        <p:spPr>
          <a:xfrm>
            <a:off x="832104" y="1490980"/>
            <a:ext cx="10533888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上文“The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notice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pronunciation.This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shift,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accent,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dialect.”说明口音是由英语的发音变化而来的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，且结合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空后一句可知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，空处应承上启下。D项符合语境，其中的the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accent和上文“This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shift,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accent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accent相呼应，isn't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dialect和下文中的“Don't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.”相呼应，说明口音对方言来说并不总是必要的。故选D项。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6_1#153cadae1?vop=1&amp;pid=e76958e93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117_1#153cadae1.blank?vop=1&amp;pid=e76958e93&amp;color=0,0,0&amp;vpa=48"/>
          <p:cNvSpPr/>
          <p:nvPr/>
        </p:nvSpPr>
        <p:spPr>
          <a:xfrm>
            <a:off x="1053560" y="1037082"/>
            <a:ext cx="3063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dirty="0"/>
          </a:p>
        </p:txBody>
      </p:sp>
      <p:sp>
        <p:nvSpPr>
          <p:cNvPr id="4" name="QB_6_AS.118_1#153cadae1?vop=1&amp;pid=e76958e93&amp;color=0,0,0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上文“Studies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primarily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speak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hyper-aware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differences,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result.”说明了学习方言的好处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，可以让孩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子更快达成阅读和写作目标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。空处应承接上文，继续谈论学习方言的好处。E项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（方言还可以让你建立更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深层次的联系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）符合语境，其中的also表明了和上文的递进关系。故选E项。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9_1#a157e99f5?vop=1&amp;pid=e76958e93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120_1#a157e99f5.blank?vop=1&amp;pid=e76958e93&amp;color=0,0,0&amp;vpa=49"/>
          <p:cNvSpPr/>
          <p:nvPr/>
        </p:nvSpPr>
        <p:spPr>
          <a:xfrm>
            <a:off x="1040860" y="10370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B_6_AS.121_1#a157e99f5?vop=1&amp;pid=e76958e93&amp;color=0,0,0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下文“Movies,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fantastic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dialectical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nuances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明了接触方言的方式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。A项［然后，增加你接触（语言）的机会］符合语境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，其对后文列举的信息进行了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bfebab76?pid=a63a07f25&amp;color=0,0,0&amp;bt=1&amp;bbb=1&amp;hb=1"/>
          <p:cNvSpPr/>
          <p:nvPr/>
        </p:nvSpPr>
        <p:spPr>
          <a:xfrm>
            <a:off x="832104" y="108000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经典上分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against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airplane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against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如果所有事情似乎都与你作对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记住飞机是逆风而不是顺风起飞的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。——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亨利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福特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_1#f8ae2f792?vop=1&amp;pid=52e144c8d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重庆一中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期中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discovered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（effective）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target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virus.</a:t>
            </a:r>
            <a:endParaRPr lang="en-US" altLang="zh-CN" sz="1800" dirty="0"/>
          </a:p>
        </p:txBody>
      </p:sp>
      <p:sp>
        <p:nvSpPr>
          <p:cNvPr id="3" name="QB_6_AN.8_1#f8ae2f792.blank?vop=1&amp;pid=52e144c8d&amp;color=0,0,0&amp;vpa=3&amp;bbb=1"/>
          <p:cNvSpPr/>
          <p:nvPr/>
        </p:nvSpPr>
        <p:spPr>
          <a:xfrm>
            <a:off x="8006810" y="1075817"/>
            <a:ext cx="1140460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effectively</a:t>
            </a:r>
            <a:endParaRPr lang="en-US" altLang="zh-CN" dirty="0"/>
          </a:p>
        </p:txBody>
      </p:sp>
      <p:sp>
        <p:nvSpPr>
          <p:cNvPr id="4" name="QB_6_AS.9_1#f8ae2f792?vop=1&amp;pid=52e144c8d&amp;color=0,0,0&amp;bbb=1&amp;hb=1"/>
          <p:cNvSpPr/>
          <p:nvPr/>
        </p:nvSpPr>
        <p:spPr>
          <a:xfrm>
            <a:off x="832104" y="1914525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句意为：科学家们发现了一种新的治疗方法，该方法可以有效针对这种病毒。分析句子可知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，设空处应用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副词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，修饰动词target。故填effectively。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_1#d460af23b?vop=1&amp;pid=52e144c8d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entering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laboratory,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must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（memory）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rules.</a:t>
            </a:r>
            <a:endParaRPr lang="en-US" altLang="zh-CN" sz="1800" dirty="0"/>
          </a:p>
        </p:txBody>
      </p:sp>
      <p:sp>
        <p:nvSpPr>
          <p:cNvPr id="3" name="QB_6_AN.11_1#d460af23b.blank?vop=1&amp;pid=52e144c8d&amp;color=0,0,0&amp;vpa=4&amp;bbb=1"/>
          <p:cNvSpPr/>
          <p:nvPr/>
        </p:nvSpPr>
        <p:spPr>
          <a:xfrm>
            <a:off x="5051901" y="1037082"/>
            <a:ext cx="10683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memorise</a:t>
            </a:r>
            <a:endParaRPr lang="en-US" altLang="zh-CN" dirty="0"/>
          </a:p>
        </p:txBody>
      </p:sp>
      <p:sp>
        <p:nvSpPr>
          <p:cNvPr id="4" name="QB_6_AS.12_1#d460af23b?vop=1&amp;pid=52e144c8d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句意为：在进入实验室之前，我们必须记住各种规则。must后应用动词原形，memorise意为“记住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memorise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_1#fa7fd3811?vop=1&amp;pid=52e144c8d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quality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（strategy）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necessary.</a:t>
            </a:r>
            <a:endParaRPr lang="en-US" altLang="zh-CN" sz="1800" dirty="0"/>
          </a:p>
        </p:txBody>
      </p:sp>
      <p:sp>
        <p:nvSpPr>
          <p:cNvPr id="3" name="QB_6_AN.14_1#fa7fd3811.blank?vop=1&amp;pid=52e144c8d&amp;color=0,0,0&amp;vpa=5&amp;bbb=1"/>
          <p:cNvSpPr/>
          <p:nvPr/>
        </p:nvSpPr>
        <p:spPr>
          <a:xfrm>
            <a:off x="6187472" y="1024382"/>
            <a:ext cx="10302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strategies</a:t>
            </a:r>
            <a:endParaRPr lang="en-US" altLang="zh-CN" dirty="0"/>
          </a:p>
        </p:txBody>
      </p:sp>
      <p:sp>
        <p:nvSpPr>
          <p:cNvPr id="4" name="QB_6_AS.15_1#fa7fd3811?vop=1&amp;pid=52e144c8d&amp;color=0,0,0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句意为：要想通过工作提高生活质量，需要更多的策略。设空处作主语，根据谓语are可知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，此处应用名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词复数形式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。故填strategies。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f4a92d97?pid=f807e4485&amp;color=0,160,175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动词进阶练</a:t>
            </a:r>
            <a:endParaRPr lang="en-US" altLang="zh-CN" sz="2200" dirty="0"/>
          </a:p>
        </p:txBody>
      </p:sp>
      <p:sp>
        <p:nvSpPr>
          <p:cNvPr id="3" name="QB_6_BD.16_1#f37c27d19?vop=1&amp;pid=df4a92d97&amp;color=0,0,0&amp;bbb=1"/>
          <p:cNvSpPr/>
          <p:nvPr/>
        </p:nvSpPr>
        <p:spPr>
          <a:xfrm>
            <a:off x="832104" y="14224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（recommend）,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published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month.</a:t>
            </a:r>
            <a:endParaRPr lang="en-US" altLang="zh-CN" sz="1800" dirty="0"/>
          </a:p>
        </p:txBody>
      </p:sp>
      <p:sp>
        <p:nvSpPr>
          <p:cNvPr id="4" name="QB_6_AN.17_1#f37c27d19.blank?vop=1&amp;pid=df4a92d97&amp;color=0,0,0&amp;vpa=6&amp;bbb=1"/>
          <p:cNvSpPr/>
          <p:nvPr/>
        </p:nvSpPr>
        <p:spPr>
          <a:xfrm>
            <a:off x="2850610" y="1380490"/>
            <a:ext cx="1462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recommended</a:t>
            </a:r>
            <a:endParaRPr lang="en-US" altLang="zh-CN" dirty="0"/>
          </a:p>
        </p:txBody>
      </p:sp>
      <p:sp>
        <p:nvSpPr>
          <p:cNvPr id="5" name="QB_6_AS.18_1#f37c27d19?vop=1&amp;pid=df4a92d97&amp;color=0,0,0&amp;bbb=1&amp;hb=1"/>
          <p:cNvSpPr/>
          <p:nvPr/>
        </p:nvSpPr>
        <p:spPr>
          <a:xfrm>
            <a:off x="832104" y="18338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句意为：受到强烈推荐的这本书将于下个月出版。分析句子可知，设空处作非谓语，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recommend与主语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book之间为逻辑上的被动关系，应用过去分词形式。故填recommended。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9_1#dad2c4dc0?vop=1&amp;pid=df4a92d97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continuous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practice,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（acquire）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excellent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skills.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单元话题）</a:t>
            </a:r>
            <a:endParaRPr lang="en-US" altLang="zh-CN" dirty="0"/>
          </a:p>
        </p:txBody>
      </p:sp>
      <p:sp>
        <p:nvSpPr>
          <p:cNvPr id="3" name="QB_6_AN.20_1#dad2c4dc0.blank?vop=1&amp;pid=df4a92d97&amp;color=0,0,0&amp;vpa=7&amp;bbb=1"/>
          <p:cNvSpPr/>
          <p:nvPr/>
        </p:nvSpPr>
        <p:spPr>
          <a:xfrm>
            <a:off x="5445601" y="1035812"/>
            <a:ext cx="13731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acquired</a:t>
            </a:r>
            <a:endParaRPr lang="en-US" altLang="zh-CN" dirty="0"/>
          </a:p>
        </p:txBody>
      </p:sp>
      <p:sp>
        <p:nvSpPr>
          <p:cNvPr id="4" name="QB_6_AS.21_1#dad2c4dc0?vop=1&amp;pid=df4a92d97&amp;color=0,0,0&amp;bbb=1&amp;hb=1"/>
          <p:cNvSpPr/>
          <p:nvPr/>
        </p:nvSpPr>
        <p:spPr>
          <a:xfrm>
            <a:off x="832104" y="1905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句意为：到目前为止，通过不断的练习，他已经获得出色的语言技能。根据时间状语Up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态应用现在完成时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，且主语为he，助动词应用has。故填has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acquired。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11429</Words>
  <Application>WPS 演示</Application>
  <PresentationFormat>宽屏</PresentationFormat>
  <Paragraphs>375</Paragraphs>
  <Slides>44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9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Calibri</vt:lpstr>
      <vt:lpstr>Arial Unicode MS</vt:lpstr>
      <vt:lpstr>等线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。</cp:lastModifiedBy>
  <cp:revision>3</cp:revision>
  <dcterms:created xsi:type="dcterms:W3CDTF">2025-11-03T10:07:00Z</dcterms:created>
  <dcterms:modified xsi:type="dcterms:W3CDTF">2025-11-06T10:26:39Z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5789BF84CB2D4C03AEA88D6653B988A1_12</vt:lpwstr>
  </property>
  <property fmtid="{D5CDD505-2E9C-101B-9397-08002B2CF9AE}" pid="3" name="KSOProductBuildVer">
    <vt:lpwstr>2052-12.1.0.22529</vt:lpwstr>
  </property>
</Properties>
</file>